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9" r:id="rId2"/>
    <p:sldId id="284" r:id="rId3"/>
    <p:sldId id="283" r:id="rId4"/>
    <p:sldId id="285" r:id="rId5"/>
    <p:sldId id="270" r:id="rId6"/>
    <p:sldId id="271" r:id="rId7"/>
    <p:sldId id="267" r:id="rId8"/>
    <p:sldId id="287" r:id="rId9"/>
    <p:sldId id="288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2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8366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243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9773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494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56895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335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688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312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7176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6802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126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4795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7544" y="548680"/>
            <a:ext cx="8352928" cy="5090120"/>
          </a:xfrm>
        </p:spPr>
        <p:txBody>
          <a:bodyPr/>
          <a:lstStyle/>
          <a:p>
            <a:endParaRPr lang="ar-IQ" b="1" dirty="0"/>
          </a:p>
          <a:p>
            <a:r>
              <a:rPr lang="ar-IQ" sz="4400" b="1" dirty="0" smtClean="0">
                <a:solidFill>
                  <a:srgbClr val="FF0000"/>
                </a:solidFill>
              </a:rPr>
              <a:t>المحاضرة الرابعة</a:t>
            </a:r>
            <a:endParaRPr lang="ar-IQ" sz="4400" b="1" dirty="0">
              <a:solidFill>
                <a:srgbClr val="FF0000"/>
              </a:solidFill>
            </a:endParaRPr>
          </a:p>
          <a:p>
            <a:r>
              <a:rPr lang="ar-IQ" sz="4400" b="1" dirty="0" err="1">
                <a:solidFill>
                  <a:srgbClr val="FF0000"/>
                </a:solidFill>
              </a:rPr>
              <a:t>التربیة</a:t>
            </a:r>
            <a:r>
              <a:rPr lang="ar-IQ" sz="4400" b="1" dirty="0">
                <a:solidFill>
                  <a:srgbClr val="FF0000"/>
                </a:solidFill>
              </a:rPr>
              <a:t> </a:t>
            </a:r>
            <a:r>
              <a:rPr lang="ar-IQ" sz="4400" b="1" dirty="0" err="1">
                <a:solidFill>
                  <a:srgbClr val="FF0000"/>
                </a:solidFill>
              </a:rPr>
              <a:t>البدنیة</a:t>
            </a:r>
            <a:r>
              <a:rPr lang="ar-IQ" sz="4400" b="1" dirty="0">
                <a:solidFill>
                  <a:srgbClr val="FF0000"/>
                </a:solidFill>
              </a:rPr>
              <a:t> و </a:t>
            </a:r>
            <a:r>
              <a:rPr lang="ar-IQ" sz="4400" b="1" dirty="0" err="1">
                <a:solidFill>
                  <a:srgbClr val="FF0000"/>
                </a:solidFill>
              </a:rPr>
              <a:t>الریاضیة</a:t>
            </a:r>
            <a:r>
              <a:rPr lang="ar-IQ" sz="4400" b="1" dirty="0">
                <a:solidFill>
                  <a:srgbClr val="FF0000"/>
                </a:solidFill>
              </a:rPr>
              <a:t> في مصر القديمة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47787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6632"/>
            <a:ext cx="9036496" cy="6624736"/>
          </a:xfrm>
        </p:spPr>
        <p:txBody>
          <a:bodyPr>
            <a:normAutofit lnSpcReduction="10000"/>
          </a:bodyPr>
          <a:lstStyle/>
          <a:p>
            <a:r>
              <a:rPr lang="ar-IQ" dirty="0"/>
              <a:t>مصر </a:t>
            </a:r>
            <a:r>
              <a:rPr lang="ar-IQ" dirty="0" err="1"/>
              <a:t>القدیمة</a:t>
            </a:r>
            <a:r>
              <a:rPr lang="ar-IQ" dirty="0" smtClean="0"/>
              <a:t>:</a:t>
            </a:r>
          </a:p>
          <a:p>
            <a:r>
              <a:rPr lang="ar-IQ" dirty="0" smtClean="0"/>
              <a:t> </a:t>
            </a:r>
            <a:r>
              <a:rPr lang="ar-IQ" dirty="0"/>
              <a:t>كتب بعض </a:t>
            </a:r>
            <a:r>
              <a:rPr lang="ar-IQ" dirty="0" err="1"/>
              <a:t>المؤلفین</a:t>
            </a:r>
            <a:r>
              <a:rPr lang="ar-IQ" dirty="0"/>
              <a:t> الأجانب عن </a:t>
            </a:r>
            <a:r>
              <a:rPr lang="ar-IQ" dirty="0" err="1"/>
              <a:t>التربیة</a:t>
            </a:r>
            <a:r>
              <a:rPr lang="ar-IQ" dirty="0"/>
              <a:t> </a:t>
            </a:r>
            <a:r>
              <a:rPr lang="ar-IQ" dirty="0" err="1"/>
              <a:t>البدنیة</a:t>
            </a:r>
            <a:r>
              <a:rPr lang="ar-IQ" dirty="0"/>
              <a:t> في مصر </a:t>
            </a:r>
            <a:r>
              <a:rPr lang="ar-IQ" dirty="0" err="1"/>
              <a:t>القدیمة</a:t>
            </a:r>
            <a:r>
              <a:rPr lang="ar-IQ" dirty="0"/>
              <a:t> </a:t>
            </a:r>
            <a:r>
              <a:rPr lang="ar-IQ" dirty="0" err="1"/>
              <a:t>مشیرین</a:t>
            </a:r>
            <a:r>
              <a:rPr lang="ar-IQ" dirty="0"/>
              <a:t> إلى أنها لم تكن جزءا من أي منظومة </a:t>
            </a:r>
            <a:r>
              <a:rPr lang="ar-IQ" dirty="0" err="1"/>
              <a:t>تعلیمیة</a:t>
            </a:r>
            <a:r>
              <a:rPr lang="ar-IQ" dirty="0"/>
              <a:t> لكنها كانت ببساطة أداة لاستكمال أنشطة العمل </a:t>
            </a:r>
            <a:r>
              <a:rPr lang="ar-IQ" dirty="0" err="1"/>
              <a:t>الیومي</a:t>
            </a:r>
            <a:r>
              <a:rPr lang="ar-IQ" dirty="0"/>
              <a:t> </a:t>
            </a:r>
            <a:r>
              <a:rPr lang="ar-IQ" dirty="0" err="1"/>
              <a:t>فتطویر</a:t>
            </a:r>
            <a:r>
              <a:rPr lang="ar-IQ" dirty="0"/>
              <a:t> بعض النظم و المؤسسات فلقد </a:t>
            </a:r>
            <a:r>
              <a:rPr lang="ar-IQ" dirty="0" err="1"/>
              <a:t>أتیح</a:t>
            </a:r>
            <a:r>
              <a:rPr lang="ar-IQ" dirty="0"/>
              <a:t> للطبقات </a:t>
            </a:r>
            <a:r>
              <a:rPr lang="ar-IQ" dirty="0" err="1"/>
              <a:t>العلیا</a:t>
            </a:r>
            <a:r>
              <a:rPr lang="ar-IQ" dirty="0"/>
              <a:t> فرص </a:t>
            </a:r>
            <a:r>
              <a:rPr lang="ar-IQ" dirty="0" err="1"/>
              <a:t>تعلیمیة</a:t>
            </a:r>
            <a:r>
              <a:rPr lang="ar-IQ" dirty="0"/>
              <a:t> لم تتح لمن دونهم. </a:t>
            </a:r>
            <a:r>
              <a:rPr lang="ar-IQ" dirty="0" err="1"/>
              <a:t>بالتوجیه</a:t>
            </a:r>
            <a:r>
              <a:rPr lang="ar-IQ" dirty="0"/>
              <a:t> أو </a:t>
            </a:r>
            <a:r>
              <a:rPr lang="ar-IQ" dirty="0" err="1"/>
              <a:t>بالاختیار</a:t>
            </a:r>
            <a:r>
              <a:rPr lang="ar-IQ" dirty="0"/>
              <a:t>. </a:t>
            </a:r>
            <a:r>
              <a:rPr lang="ar-IQ" dirty="0" err="1"/>
              <a:t>الاجتماعیة</a:t>
            </a:r>
            <a:r>
              <a:rPr lang="ar-IQ" dirty="0"/>
              <a:t> </a:t>
            </a:r>
            <a:r>
              <a:rPr lang="ar-IQ" dirty="0" err="1"/>
              <a:t>یؤثر</a:t>
            </a:r>
            <a:r>
              <a:rPr lang="ar-IQ" dirty="0"/>
              <a:t> </a:t>
            </a:r>
            <a:r>
              <a:rPr lang="ar-IQ" dirty="0" err="1"/>
              <a:t>تأثیرا</a:t>
            </a:r>
            <a:r>
              <a:rPr lang="ar-IQ" dirty="0"/>
              <a:t> واضحا في أنماط الأنشطة </a:t>
            </a:r>
            <a:r>
              <a:rPr lang="ar-IQ" dirty="0" err="1"/>
              <a:t>البدنیة</a:t>
            </a:r>
            <a:r>
              <a:rPr lang="ar-IQ" dirty="0"/>
              <a:t> التي </a:t>
            </a:r>
            <a:r>
              <a:rPr lang="ar-IQ" dirty="0" err="1"/>
              <a:t>یشترك</a:t>
            </a:r>
            <a:r>
              <a:rPr lang="ar-IQ" dirty="0"/>
              <a:t> </a:t>
            </a:r>
            <a:r>
              <a:rPr lang="ar-IQ" dirty="0" err="1"/>
              <a:t>فیها</a:t>
            </a:r>
            <a:r>
              <a:rPr lang="ar-IQ" dirty="0"/>
              <a:t> الناس بمختلف طبقاتهم سواء عندما كان </a:t>
            </a:r>
            <a:r>
              <a:rPr lang="ar-IQ" dirty="0" err="1"/>
              <a:t>النیل</a:t>
            </a:r>
            <a:r>
              <a:rPr lang="ar-IQ" dirty="0"/>
              <a:t> </a:t>
            </a:r>
            <a:r>
              <a:rPr lang="ar-IQ" dirty="0" err="1"/>
              <a:t>یفیض</a:t>
            </a:r>
            <a:r>
              <a:rPr lang="ar-IQ" dirty="0"/>
              <a:t> </a:t>
            </a:r>
            <a:r>
              <a:rPr lang="ar-IQ" dirty="0" err="1"/>
              <a:t>یقوم</a:t>
            </a:r>
            <a:r>
              <a:rPr lang="ar-IQ" dirty="0"/>
              <a:t> عامة الناس بالتخلي على أعباء </a:t>
            </a:r>
            <a:r>
              <a:rPr lang="ar-IQ" dirty="0" err="1"/>
              <a:t>الحیاة</a:t>
            </a:r>
            <a:r>
              <a:rPr lang="ar-IQ" dirty="0"/>
              <a:t> </a:t>
            </a:r>
            <a:r>
              <a:rPr lang="ar-IQ" dirty="0" err="1"/>
              <a:t>الیومیة</a:t>
            </a:r>
            <a:r>
              <a:rPr lang="ar-IQ" dirty="0"/>
              <a:t>، و </a:t>
            </a:r>
            <a:r>
              <a:rPr lang="ar-IQ" dirty="0" err="1"/>
              <a:t>یتاح</a:t>
            </a:r>
            <a:r>
              <a:rPr lang="ar-IQ" dirty="0"/>
              <a:t> لهم وقت فراغ </a:t>
            </a:r>
            <a:r>
              <a:rPr lang="ar-IQ" dirty="0" err="1"/>
              <a:t>كبیر</a:t>
            </a:r>
            <a:r>
              <a:rPr lang="ar-IQ" dirty="0"/>
              <a:t> </a:t>
            </a:r>
            <a:r>
              <a:rPr lang="ar-IQ" dirty="0" err="1"/>
              <a:t>وصید</a:t>
            </a:r>
            <a:r>
              <a:rPr lang="ar-IQ" dirty="0"/>
              <a:t> السمك، و </a:t>
            </a:r>
            <a:r>
              <a:rPr lang="ar-IQ" dirty="0" err="1"/>
              <a:t>الكثیر</a:t>
            </a:r>
            <a:r>
              <a:rPr lang="ar-IQ" dirty="0"/>
              <a:t> من ألوان </a:t>
            </a:r>
            <a:r>
              <a:rPr lang="ar-IQ" dirty="0" err="1"/>
              <a:t>الریاضة</a:t>
            </a:r>
            <a:r>
              <a:rPr lang="ar-IQ" dirty="0"/>
              <a:t> و الألعاب...) التي صورت على جدران المعابد والمقابر. </a:t>
            </a:r>
            <a:r>
              <a:rPr lang="ar-IQ" dirty="0" err="1"/>
              <a:t>یستغلونه</a:t>
            </a:r>
            <a:r>
              <a:rPr lang="ar-IQ" dirty="0"/>
              <a:t> في </a:t>
            </a:r>
            <a:r>
              <a:rPr lang="ar-IQ" dirty="0" err="1"/>
              <a:t>الكثیر</a:t>
            </a:r>
            <a:r>
              <a:rPr lang="ar-IQ" dirty="0"/>
              <a:t> من النشاطات </a:t>
            </a:r>
            <a:r>
              <a:rPr lang="ar-IQ" dirty="0" err="1"/>
              <a:t>الاجتماعیة</a:t>
            </a:r>
            <a:r>
              <a:rPr lang="ar-IQ" dirty="0"/>
              <a:t> </a:t>
            </a:r>
            <a:r>
              <a:rPr lang="ar-IQ" dirty="0" err="1"/>
              <a:t>والریاضیة</a:t>
            </a:r>
            <a:r>
              <a:rPr lang="ar-IQ" dirty="0"/>
              <a:t> والتي </a:t>
            </a:r>
            <a:r>
              <a:rPr lang="ar-IQ" dirty="0" err="1"/>
              <a:t>یمكن</a:t>
            </a:r>
            <a:r>
              <a:rPr lang="ar-IQ" dirty="0"/>
              <a:t> </a:t>
            </a:r>
            <a:r>
              <a:rPr lang="ar-IQ" dirty="0" err="1"/>
              <a:t>تمییز</a:t>
            </a:r>
            <a:r>
              <a:rPr lang="ar-IQ" dirty="0"/>
              <a:t> البعض منها (</a:t>
            </a:r>
            <a:r>
              <a:rPr lang="ar-IQ" dirty="0" err="1"/>
              <a:t>كالصید</a:t>
            </a:r>
            <a:r>
              <a:rPr lang="ar-IQ" dirty="0"/>
              <a:t> البري، وقد ربط مؤرخ </a:t>
            </a:r>
            <a:r>
              <a:rPr lang="ar-IQ" dirty="0" err="1"/>
              <a:t>التربیة</a:t>
            </a:r>
            <a:r>
              <a:rPr lang="ar-IQ" dirty="0"/>
              <a:t> </a:t>
            </a:r>
            <a:r>
              <a:rPr lang="ar-IQ" dirty="0" err="1"/>
              <a:t>البدنیة</a:t>
            </a:r>
            <a:r>
              <a:rPr lang="ar-IQ" dirty="0"/>
              <a:t> (ماكنتوش) </a:t>
            </a:r>
            <a:r>
              <a:rPr lang="ar-IQ" dirty="0" err="1"/>
              <a:t>بین</a:t>
            </a:r>
            <a:r>
              <a:rPr lang="ar-IQ" dirty="0"/>
              <a:t> التحضر </a:t>
            </a:r>
            <a:r>
              <a:rPr lang="ar-IQ" dirty="0" err="1"/>
              <a:t>والاستیطان</a:t>
            </a:r>
            <a:r>
              <a:rPr lang="ar-IQ" dirty="0"/>
              <a:t> حول ضفاف الأنهر، </a:t>
            </a:r>
            <a:r>
              <a:rPr lang="ar-IQ" dirty="0" err="1"/>
              <a:t>وبین</a:t>
            </a:r>
            <a:r>
              <a:rPr lang="ar-IQ" dirty="0"/>
              <a:t> وجود أشكال </a:t>
            </a:r>
            <a:r>
              <a:rPr lang="ar-IQ" dirty="0" err="1"/>
              <a:t>متمیزة</a:t>
            </a:r>
            <a:r>
              <a:rPr lang="ar-IQ" dirty="0"/>
              <a:t> من الألعاب و الأنشطة </a:t>
            </a:r>
            <a:r>
              <a:rPr lang="ar-IQ" dirty="0" err="1"/>
              <a:t>البدنیة</a:t>
            </a:r>
            <a:r>
              <a:rPr lang="ar-IQ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0179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algn="ctr"/>
            <a:endParaRPr lang="ar-IQ" dirty="0" smtClean="0"/>
          </a:p>
          <a:p>
            <a:pPr algn="justLow"/>
            <a:r>
              <a:rPr lang="ar-IQ" sz="3600" dirty="0"/>
              <a:t>و لأن مصر كانت محكومة بنظام طبقي (أو شبه طبقي) </a:t>
            </a:r>
            <a:r>
              <a:rPr lang="ar-IQ" sz="3600" dirty="0" err="1"/>
              <a:t>حیث</a:t>
            </a:r>
            <a:r>
              <a:rPr lang="ar-IQ" sz="3600" dirty="0"/>
              <a:t> طبقة الفراعنة و النبلاء هي الطبقة </a:t>
            </a:r>
            <a:r>
              <a:rPr lang="ar-IQ" sz="3600" dirty="0" err="1"/>
              <a:t>العلیا</a:t>
            </a:r>
            <a:r>
              <a:rPr lang="ar-IQ" sz="3600" dirty="0"/>
              <a:t>، و في وجودها و كان </a:t>
            </a:r>
            <a:r>
              <a:rPr lang="ar-IQ" sz="3600" dirty="0" err="1"/>
              <a:t>الصید</a:t>
            </a:r>
            <a:r>
              <a:rPr lang="ar-IQ" sz="3600" dirty="0"/>
              <a:t> هو </a:t>
            </a:r>
            <a:r>
              <a:rPr lang="ar-IQ" sz="3600" dirty="0" err="1"/>
              <a:t>الریاضة</a:t>
            </a:r>
            <a:r>
              <a:rPr lang="ar-IQ" sz="3600" dirty="0"/>
              <a:t> المفضلة لدى الطبقة </a:t>
            </a:r>
            <a:r>
              <a:rPr lang="ar-IQ" sz="3600" dirty="0" err="1"/>
              <a:t>العلیا</a:t>
            </a:r>
            <a:r>
              <a:rPr lang="ar-IQ" sz="3600" dirty="0"/>
              <a:t> سواء </a:t>
            </a:r>
            <a:r>
              <a:rPr lang="ar-IQ" sz="3600" dirty="0" err="1"/>
              <a:t>الصید</a:t>
            </a:r>
            <a:r>
              <a:rPr lang="ar-IQ" sz="3600" dirty="0"/>
              <a:t> البري أو البحري. </a:t>
            </a:r>
            <a:r>
              <a:rPr lang="ar-IQ" sz="3600" dirty="0" err="1"/>
              <a:t>بقیة</a:t>
            </a:r>
            <a:r>
              <a:rPr lang="ar-IQ" sz="3600" dirty="0"/>
              <a:t> أبناء الشعب من </a:t>
            </a:r>
            <a:r>
              <a:rPr lang="ar-IQ" sz="3600" dirty="0" err="1"/>
              <a:t>الفلاحین</a:t>
            </a:r>
            <a:r>
              <a:rPr lang="ar-IQ" sz="3600" dirty="0"/>
              <a:t> والصناع، و هي الطبقة </a:t>
            </a:r>
            <a:r>
              <a:rPr lang="ar-IQ" sz="3600" dirty="0" err="1"/>
              <a:t>الدنیا</a:t>
            </a:r>
            <a:r>
              <a:rPr lang="ar-IQ" sz="3600" dirty="0"/>
              <a:t> و هم </a:t>
            </a:r>
            <a:r>
              <a:rPr lang="ar-IQ" sz="3600" dirty="0" err="1"/>
              <a:t>الأغلبیة</a:t>
            </a:r>
            <a:r>
              <a:rPr lang="ar-IQ" sz="3600" dirty="0"/>
              <a:t>، وكانت الطبقة الوسطى مشكوكا ماكن ممارسة </a:t>
            </a:r>
            <a:r>
              <a:rPr lang="ar-IQ" sz="3600" dirty="0" err="1"/>
              <a:t>الریاضة</a:t>
            </a:r>
            <a:r>
              <a:rPr lang="ar-IQ" sz="3600" dirty="0"/>
              <a:t>: 1-الممارسة في ساحات المنازل والدور: كانت الألعاب </a:t>
            </a:r>
            <a:r>
              <a:rPr lang="ar-IQ" sz="3600" dirty="0" err="1"/>
              <a:t>الجماعیة</a:t>
            </a:r>
            <a:r>
              <a:rPr lang="ar-IQ" sz="3600" dirty="0"/>
              <a:t> تمارس داخل الدور أو خارجها </a:t>
            </a:r>
            <a:r>
              <a:rPr lang="ar-IQ" sz="3600" dirty="0" err="1"/>
              <a:t>حیث</a:t>
            </a:r>
            <a:r>
              <a:rPr lang="ar-IQ" sz="3600" dirty="0"/>
              <a:t> كانت دور سكن </a:t>
            </a:r>
            <a:r>
              <a:rPr lang="ar-IQ" sz="3600" dirty="0" err="1"/>
              <a:t>المصریین</a:t>
            </a:r>
            <a:r>
              <a:rPr lang="ar-IQ" sz="3600" dirty="0"/>
              <a:t> من السعة بحث </a:t>
            </a:r>
            <a:r>
              <a:rPr lang="ar-IQ" sz="3600" dirty="0" err="1"/>
              <a:t>تتیح</a:t>
            </a:r>
            <a:r>
              <a:rPr lang="ar-IQ" sz="3600" dirty="0"/>
              <a:t> لأبنائها ممارسة نشاطهم و ألعابهم بداخلها، ومما </a:t>
            </a:r>
            <a:r>
              <a:rPr lang="ar-IQ" sz="3600" dirty="0" err="1"/>
              <a:t>یؤكد</a:t>
            </a:r>
            <a:r>
              <a:rPr lang="ar-IQ" sz="3600" dirty="0"/>
              <a:t> ممارسة أسطحها التي كانت </a:t>
            </a:r>
            <a:r>
              <a:rPr lang="ar-IQ" sz="3600" dirty="0" err="1"/>
              <a:t>مهیأة</a:t>
            </a:r>
            <a:r>
              <a:rPr lang="ar-IQ" sz="3600" dirty="0"/>
              <a:t> لأن </a:t>
            </a:r>
            <a:r>
              <a:rPr lang="ar-IQ" sz="3600" dirty="0" err="1"/>
              <a:t>تتیح</a:t>
            </a:r>
            <a:r>
              <a:rPr lang="ar-IQ" sz="3600" dirty="0"/>
              <a:t> لأبنائها </a:t>
            </a:r>
            <a:r>
              <a:rPr lang="ar-IQ" sz="3600" dirty="0" err="1"/>
              <a:t>كثیرا</a:t>
            </a:r>
            <a:r>
              <a:rPr lang="ar-IQ" sz="3600" dirty="0"/>
              <a:t> من فرص المرح و ممارسة أصناف </a:t>
            </a:r>
            <a:r>
              <a:rPr lang="ar-IQ" sz="3600" dirty="0" err="1"/>
              <a:t>كثیرة</a:t>
            </a:r>
            <a:r>
              <a:rPr lang="ar-IQ" sz="3600" dirty="0"/>
              <a:t> من الألعاب. </a:t>
            </a:r>
            <a:r>
              <a:rPr lang="ar-IQ" sz="3600" dirty="0" err="1"/>
              <a:t>الریاضة</a:t>
            </a:r>
            <a:r>
              <a:rPr lang="ar-IQ" sz="3600" dirty="0"/>
              <a:t> داخل الدور ( المنازل) كون </a:t>
            </a:r>
            <a:r>
              <a:rPr lang="ar-IQ" sz="3600" dirty="0" err="1"/>
              <a:t>البیوت</a:t>
            </a:r>
            <a:r>
              <a:rPr lang="ar-IQ" sz="3600" dirty="0"/>
              <a:t> </a:t>
            </a:r>
            <a:r>
              <a:rPr lang="ar-IQ" sz="3600" dirty="0" err="1"/>
              <a:t>المصریة</a:t>
            </a:r>
            <a:r>
              <a:rPr lang="ar-IQ" sz="3600" dirty="0"/>
              <a:t> </a:t>
            </a:r>
            <a:r>
              <a:rPr lang="ar-IQ" sz="3600" dirty="0" err="1"/>
              <a:t>الثریة</a:t>
            </a:r>
            <a:r>
              <a:rPr lang="ar-IQ" sz="3600" dirty="0"/>
              <a:t> </a:t>
            </a:r>
            <a:r>
              <a:rPr lang="ar-IQ" sz="3600" dirty="0" err="1"/>
              <a:t>تتمیز</a:t>
            </a:r>
            <a:r>
              <a:rPr lang="ar-IQ" sz="3600" dirty="0"/>
              <a:t> باتساع </a:t>
            </a:r>
            <a:r>
              <a:rPr lang="ar-IQ" sz="3600" dirty="0" err="1"/>
              <a:t>أفنیتها</a:t>
            </a:r>
            <a:r>
              <a:rPr lang="ar-IQ" sz="3600" dirty="0"/>
              <a:t> و حدائقها فضلا عن</a:t>
            </a:r>
          </a:p>
        </p:txBody>
      </p:sp>
    </p:spTree>
    <p:extLst>
      <p:ext uri="{BB962C8B-B14F-4D97-AF65-F5344CB8AC3E}">
        <p14:creationId xmlns:p14="http://schemas.microsoft.com/office/powerpoint/2010/main" val="101149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512" y="404664"/>
            <a:ext cx="8856984" cy="6264696"/>
          </a:xfrm>
        </p:spPr>
        <p:txBody>
          <a:bodyPr>
            <a:normAutofit lnSpcReduction="10000"/>
          </a:bodyPr>
          <a:lstStyle/>
          <a:p>
            <a:pPr algn="r"/>
            <a:r>
              <a:rPr lang="ar-IQ" dirty="0">
                <a:solidFill>
                  <a:schemeClr val="tx1"/>
                </a:solidFill>
              </a:rPr>
              <a:t>2 -الممارسة في الدروب: إذا كانت </a:t>
            </a:r>
            <a:r>
              <a:rPr lang="ar-IQ" dirty="0" err="1">
                <a:solidFill>
                  <a:schemeClr val="tx1"/>
                </a:solidFill>
              </a:rPr>
              <a:t>البیوت</a:t>
            </a:r>
            <a:r>
              <a:rPr lang="ar-IQ" dirty="0">
                <a:solidFill>
                  <a:schemeClr val="tx1"/>
                </a:solidFill>
              </a:rPr>
              <a:t> </a:t>
            </a:r>
            <a:r>
              <a:rPr lang="ar-IQ" dirty="0" err="1">
                <a:solidFill>
                  <a:schemeClr val="tx1"/>
                </a:solidFill>
              </a:rPr>
              <a:t>الثریة</a:t>
            </a:r>
            <a:r>
              <a:rPr lang="ar-IQ" dirty="0">
                <a:solidFill>
                  <a:schemeClr val="tx1"/>
                </a:solidFill>
              </a:rPr>
              <a:t> تملك المساحة بما </a:t>
            </a:r>
            <a:r>
              <a:rPr lang="ar-IQ" dirty="0" err="1">
                <a:solidFill>
                  <a:schemeClr val="tx1"/>
                </a:solidFill>
              </a:rPr>
              <a:t>یتیح</a:t>
            </a:r>
            <a:r>
              <a:rPr lang="ar-IQ" dirty="0">
                <a:solidFill>
                  <a:schemeClr val="tx1"/>
                </a:solidFill>
              </a:rPr>
              <a:t> لأبنائها ممارسة النشاط </a:t>
            </a:r>
            <a:r>
              <a:rPr lang="ar-IQ" dirty="0" err="1">
                <a:solidFill>
                  <a:schemeClr val="tx1"/>
                </a:solidFill>
              </a:rPr>
              <a:t>الریاضي</a:t>
            </a:r>
            <a:r>
              <a:rPr lang="ar-IQ" dirty="0">
                <a:solidFill>
                  <a:schemeClr val="tx1"/>
                </a:solidFill>
              </a:rPr>
              <a:t> داخلها ذلك أن </a:t>
            </a:r>
            <a:r>
              <a:rPr lang="ar-IQ" dirty="0" err="1">
                <a:solidFill>
                  <a:schemeClr val="tx1"/>
                </a:solidFill>
              </a:rPr>
              <a:t>البیوت</a:t>
            </a:r>
            <a:r>
              <a:rPr lang="ar-IQ" dirty="0">
                <a:solidFill>
                  <a:schemeClr val="tx1"/>
                </a:solidFill>
              </a:rPr>
              <a:t> </a:t>
            </a:r>
            <a:r>
              <a:rPr lang="ar-IQ" dirty="0" err="1">
                <a:solidFill>
                  <a:schemeClr val="tx1"/>
                </a:solidFill>
              </a:rPr>
              <a:t>الفقیرة</a:t>
            </a:r>
            <a:r>
              <a:rPr lang="ar-IQ" dirty="0">
                <a:solidFill>
                  <a:schemeClr val="tx1"/>
                </a:solidFill>
              </a:rPr>
              <a:t> وكما صورتها الرسوم و الآثار في الدولة الوسطى كانت </a:t>
            </a:r>
            <a:r>
              <a:rPr lang="ar-IQ" dirty="0" err="1">
                <a:solidFill>
                  <a:schemeClr val="tx1"/>
                </a:solidFill>
              </a:rPr>
              <a:t>ضیقة</a:t>
            </a:r>
            <a:r>
              <a:rPr lang="ar-IQ" dirty="0">
                <a:solidFill>
                  <a:schemeClr val="tx1"/>
                </a:solidFill>
              </a:rPr>
              <a:t>، و لذلك </a:t>
            </a:r>
            <a:r>
              <a:rPr lang="ar-IQ" dirty="0" err="1">
                <a:solidFill>
                  <a:schemeClr val="tx1"/>
                </a:solidFill>
              </a:rPr>
              <a:t>فیه</a:t>
            </a:r>
            <a:r>
              <a:rPr lang="ar-IQ" dirty="0">
                <a:solidFill>
                  <a:schemeClr val="tx1"/>
                </a:solidFill>
              </a:rPr>
              <a:t> لا </a:t>
            </a:r>
            <a:r>
              <a:rPr lang="ar-IQ" dirty="0" err="1">
                <a:solidFill>
                  <a:schemeClr val="tx1"/>
                </a:solidFill>
              </a:rPr>
              <a:t>سبیل</a:t>
            </a:r>
            <a:r>
              <a:rPr lang="ar-IQ" dirty="0">
                <a:solidFill>
                  <a:schemeClr val="tx1"/>
                </a:solidFill>
              </a:rPr>
              <a:t> لهؤلاء الأبناء إلا الاتجاه نحو اللعب في الأزقة كما </a:t>
            </a:r>
            <a:r>
              <a:rPr lang="ar-IQ" dirty="0" err="1">
                <a:solidFill>
                  <a:schemeClr val="tx1"/>
                </a:solidFill>
              </a:rPr>
              <a:t>یفعل</a:t>
            </a:r>
            <a:r>
              <a:rPr lang="ar-IQ" dirty="0">
                <a:solidFill>
                  <a:schemeClr val="tx1"/>
                </a:solidFill>
              </a:rPr>
              <a:t> أمثالهم </a:t>
            </a:r>
            <a:r>
              <a:rPr lang="ar-IQ" dirty="0" err="1">
                <a:solidFill>
                  <a:schemeClr val="tx1"/>
                </a:solidFill>
              </a:rPr>
              <a:t>الیوم</a:t>
            </a:r>
            <a:r>
              <a:rPr lang="ar-IQ" dirty="0">
                <a:solidFill>
                  <a:schemeClr val="tx1"/>
                </a:solidFill>
              </a:rPr>
              <a:t>. تسمح لأبناء هذه العائلات بممارسة نشاطاهم في اللعب الجماعي كما كان لأبناء </a:t>
            </a:r>
            <a:r>
              <a:rPr lang="ar-IQ" dirty="0" err="1">
                <a:solidFill>
                  <a:schemeClr val="tx1"/>
                </a:solidFill>
              </a:rPr>
              <a:t>البیوت</a:t>
            </a:r>
            <a:r>
              <a:rPr lang="ar-IQ" dirty="0">
                <a:solidFill>
                  <a:schemeClr val="tx1"/>
                </a:solidFill>
              </a:rPr>
              <a:t> </a:t>
            </a:r>
            <a:r>
              <a:rPr lang="ar-IQ" dirty="0" err="1">
                <a:solidFill>
                  <a:schemeClr val="tx1"/>
                </a:solidFill>
              </a:rPr>
              <a:t>الثریة</a:t>
            </a:r>
            <a:r>
              <a:rPr lang="ar-IQ" dirty="0">
                <a:solidFill>
                  <a:schemeClr val="tx1"/>
                </a:solidFill>
              </a:rPr>
              <a:t>...و لم </a:t>
            </a:r>
            <a:r>
              <a:rPr lang="ar-IQ" dirty="0" err="1">
                <a:solidFill>
                  <a:schemeClr val="tx1"/>
                </a:solidFill>
              </a:rPr>
              <a:t>یبق</a:t>
            </a:r>
            <a:r>
              <a:rPr lang="ar-IQ" dirty="0">
                <a:solidFill>
                  <a:schemeClr val="tx1"/>
                </a:solidFill>
              </a:rPr>
              <a:t> أي و كذلك في الحقول، </a:t>
            </a:r>
            <a:r>
              <a:rPr lang="ar-IQ" dirty="0" err="1">
                <a:solidFill>
                  <a:schemeClr val="tx1"/>
                </a:solidFill>
              </a:rPr>
              <a:t>حیث</a:t>
            </a:r>
            <a:r>
              <a:rPr lang="ar-IQ" dirty="0">
                <a:solidFill>
                  <a:schemeClr val="tx1"/>
                </a:solidFill>
              </a:rPr>
              <a:t> </a:t>
            </a:r>
            <a:r>
              <a:rPr lang="ar-IQ" dirty="0" err="1">
                <a:solidFill>
                  <a:schemeClr val="tx1"/>
                </a:solidFill>
              </a:rPr>
              <a:t>یظهر</a:t>
            </a:r>
            <a:r>
              <a:rPr lang="ar-IQ" dirty="0">
                <a:solidFill>
                  <a:schemeClr val="tx1"/>
                </a:solidFill>
              </a:rPr>
              <a:t> منظر </a:t>
            </a:r>
            <a:r>
              <a:rPr lang="ar-IQ" dirty="0" err="1">
                <a:solidFill>
                  <a:schemeClr val="tx1"/>
                </a:solidFill>
              </a:rPr>
              <a:t>طریف</a:t>
            </a:r>
            <a:r>
              <a:rPr lang="ar-IQ" dirty="0">
                <a:solidFill>
                  <a:schemeClr val="tx1"/>
                </a:solidFill>
              </a:rPr>
              <a:t> </a:t>
            </a:r>
            <a:r>
              <a:rPr lang="ar-IQ" dirty="0" err="1">
                <a:solidFill>
                  <a:schemeClr val="tx1"/>
                </a:solidFill>
              </a:rPr>
              <a:t>یصور</a:t>
            </a:r>
            <a:r>
              <a:rPr lang="ar-IQ" dirty="0">
                <a:solidFill>
                  <a:schemeClr val="tx1"/>
                </a:solidFill>
              </a:rPr>
              <a:t> أربعة </a:t>
            </a:r>
            <a:r>
              <a:rPr lang="ar-IQ" dirty="0" err="1">
                <a:solidFill>
                  <a:schemeClr val="tx1"/>
                </a:solidFill>
              </a:rPr>
              <a:t>فتیة</a:t>
            </a:r>
            <a:r>
              <a:rPr lang="ar-IQ" dirty="0">
                <a:solidFill>
                  <a:schemeClr val="tx1"/>
                </a:solidFill>
              </a:rPr>
              <a:t> </a:t>
            </a:r>
            <a:r>
              <a:rPr lang="ar-IQ" dirty="0" err="1">
                <a:solidFill>
                  <a:schemeClr val="tx1"/>
                </a:solidFill>
              </a:rPr>
              <a:t>عرایا</a:t>
            </a:r>
            <a:r>
              <a:rPr lang="ar-IQ" dirty="0">
                <a:solidFill>
                  <a:schemeClr val="tx1"/>
                </a:solidFill>
              </a:rPr>
              <a:t> </a:t>
            </a:r>
            <a:r>
              <a:rPr lang="ar-IQ" dirty="0" err="1">
                <a:solidFill>
                  <a:schemeClr val="tx1"/>
                </a:solidFill>
              </a:rPr>
              <a:t>یساعد</a:t>
            </a:r>
            <a:r>
              <a:rPr lang="ar-IQ" dirty="0">
                <a:solidFill>
                  <a:schemeClr val="tx1"/>
                </a:solidFill>
              </a:rPr>
              <a:t> بعضهم بعض على تسلق </a:t>
            </a:r>
            <a:r>
              <a:rPr lang="ar-IQ" dirty="0" err="1">
                <a:solidFill>
                  <a:schemeClr val="tx1"/>
                </a:solidFill>
              </a:rPr>
              <a:t>النخیل</a:t>
            </a:r>
            <a:r>
              <a:rPr lang="ar-IQ" dirty="0">
                <a:solidFill>
                  <a:schemeClr val="tx1"/>
                </a:solidFill>
              </a:rPr>
              <a:t> وكذلك أمام أطلال المعبد. البعد الحربي </a:t>
            </a:r>
            <a:r>
              <a:rPr lang="ar-IQ" dirty="0" err="1">
                <a:solidFill>
                  <a:schemeClr val="tx1"/>
                </a:solidFill>
              </a:rPr>
              <a:t>للریاضة</a:t>
            </a:r>
            <a:r>
              <a:rPr lang="ar-IQ" dirty="0">
                <a:solidFill>
                  <a:schemeClr val="tx1"/>
                </a:solidFill>
              </a:rPr>
              <a:t> في مصر </a:t>
            </a:r>
            <a:r>
              <a:rPr lang="ar-IQ" dirty="0" err="1">
                <a:solidFill>
                  <a:schemeClr val="tx1"/>
                </a:solidFill>
              </a:rPr>
              <a:t>القدیمة</a:t>
            </a:r>
            <a:r>
              <a:rPr lang="ar-IQ" dirty="0">
                <a:solidFill>
                  <a:schemeClr val="tx1"/>
                </a:solidFill>
              </a:rPr>
              <a:t>" إن </a:t>
            </a:r>
            <a:r>
              <a:rPr lang="ar-IQ" dirty="0" err="1">
                <a:solidFill>
                  <a:schemeClr val="tx1"/>
                </a:solidFill>
              </a:rPr>
              <a:t>الجیش</a:t>
            </a:r>
            <a:r>
              <a:rPr lang="ar-IQ" dirty="0">
                <a:solidFill>
                  <a:schemeClr val="tx1"/>
                </a:solidFill>
              </a:rPr>
              <a:t> </a:t>
            </a:r>
            <a:r>
              <a:rPr lang="ar-IQ" dirty="0" err="1">
                <a:solidFill>
                  <a:schemeClr val="tx1"/>
                </a:solidFill>
              </a:rPr>
              <a:t>یعتبر</a:t>
            </a:r>
            <a:r>
              <a:rPr lang="ar-IQ" dirty="0">
                <a:solidFill>
                  <a:schemeClr val="tx1"/>
                </a:solidFill>
              </a:rPr>
              <a:t> طبقة </a:t>
            </a:r>
            <a:r>
              <a:rPr lang="ar-IQ" dirty="0" err="1">
                <a:solidFill>
                  <a:schemeClr val="tx1"/>
                </a:solidFill>
              </a:rPr>
              <a:t>متمیزة</a:t>
            </a:r>
            <a:r>
              <a:rPr lang="ar-IQ" dirty="0">
                <a:solidFill>
                  <a:schemeClr val="tx1"/>
                </a:solidFill>
              </a:rPr>
              <a:t> في المجتمع لاكتساب الرجال المهارات </a:t>
            </a:r>
            <a:r>
              <a:rPr lang="ar-IQ" dirty="0" err="1">
                <a:solidFill>
                  <a:schemeClr val="tx1"/>
                </a:solidFill>
              </a:rPr>
              <a:t>البدنیة</a:t>
            </a:r>
            <a:r>
              <a:rPr lang="ar-IQ" dirty="0">
                <a:solidFill>
                  <a:schemeClr val="tx1"/>
                </a:solidFill>
              </a:rPr>
              <a:t> التي تعدهم لخوض المعارك و لقد سجلت الآثار كل أنواع </a:t>
            </a:r>
            <a:r>
              <a:rPr lang="ar-IQ" dirty="0" err="1">
                <a:solidFill>
                  <a:schemeClr val="tx1"/>
                </a:solidFill>
              </a:rPr>
              <a:t>التدریبات</a:t>
            </a:r>
            <a:r>
              <a:rPr lang="ar-IQ" dirty="0">
                <a:solidFill>
                  <a:schemeClr val="tx1"/>
                </a:solidFill>
              </a:rPr>
              <a:t> </a:t>
            </a:r>
            <a:r>
              <a:rPr lang="ar-IQ" dirty="0" err="1">
                <a:solidFill>
                  <a:schemeClr val="tx1"/>
                </a:solidFill>
              </a:rPr>
              <a:t>العسكریة</a:t>
            </a:r>
            <a:r>
              <a:rPr lang="ar-IQ" dirty="0">
                <a:solidFill>
                  <a:schemeClr val="tx1"/>
                </a:solidFill>
              </a:rPr>
              <a:t> المرتبطة بهذا العصر و المصارعة أكثر </a:t>
            </a:r>
            <a:r>
              <a:rPr lang="ar-IQ" dirty="0" err="1">
                <a:solidFill>
                  <a:schemeClr val="tx1"/>
                </a:solidFill>
              </a:rPr>
              <a:t>الریاضات</a:t>
            </a:r>
            <a:r>
              <a:rPr lang="ar-IQ" dirty="0">
                <a:solidFill>
                  <a:schemeClr val="tx1"/>
                </a:solidFill>
              </a:rPr>
              <a:t> </a:t>
            </a:r>
            <a:r>
              <a:rPr lang="ar-IQ" dirty="0" err="1">
                <a:solidFill>
                  <a:schemeClr val="tx1"/>
                </a:solidFill>
              </a:rPr>
              <a:t>شعبیة</a:t>
            </a:r>
            <a:r>
              <a:rPr lang="ar-IQ" dirty="0">
                <a:solidFill>
                  <a:schemeClr val="tx1"/>
                </a:solidFill>
              </a:rPr>
              <a:t>. التي من شأنها جعل الشباب </a:t>
            </a:r>
            <a:r>
              <a:rPr lang="ar-IQ" dirty="0" err="1">
                <a:solidFill>
                  <a:schemeClr val="tx1"/>
                </a:solidFill>
              </a:rPr>
              <a:t>یتحكم</a:t>
            </a:r>
            <a:r>
              <a:rPr lang="ar-IQ" dirty="0">
                <a:solidFill>
                  <a:schemeClr val="tx1"/>
                </a:solidFill>
              </a:rPr>
              <a:t> في الأدوات </a:t>
            </a:r>
            <a:r>
              <a:rPr lang="ar-IQ" dirty="0" err="1">
                <a:solidFill>
                  <a:schemeClr val="tx1"/>
                </a:solidFill>
              </a:rPr>
              <a:t>التالیة</a:t>
            </a:r>
            <a:r>
              <a:rPr lang="ar-IQ" dirty="0">
                <a:solidFill>
                  <a:schemeClr val="tx1"/>
                </a:solidFill>
              </a:rPr>
              <a:t>: </a:t>
            </a:r>
            <a:r>
              <a:rPr lang="ar-IQ" dirty="0" err="1">
                <a:solidFill>
                  <a:schemeClr val="tx1"/>
                </a:solidFill>
              </a:rPr>
              <a:t>السیف</a:t>
            </a:r>
            <a:r>
              <a:rPr lang="ar-IQ" dirty="0">
                <a:solidFill>
                  <a:schemeClr val="tx1"/>
                </a:solidFill>
              </a:rPr>
              <a:t> ، القوس، السهم والرمح </a:t>
            </a:r>
            <a:r>
              <a:rPr lang="ar-IQ" dirty="0" smtClean="0">
                <a:solidFill>
                  <a:schemeClr val="tx1"/>
                </a:solidFill>
              </a:rPr>
              <a:t>والدرع</a:t>
            </a:r>
            <a:r>
              <a:rPr lang="ar-IQ" dirty="0">
                <a:solidFill>
                  <a:schemeClr val="tx1"/>
                </a:solidFill>
              </a:rPr>
              <a:t> </a:t>
            </a:r>
            <a:r>
              <a:rPr lang="ar-IQ" dirty="0" smtClean="0">
                <a:solidFill>
                  <a:schemeClr val="tx1"/>
                </a:solidFill>
              </a:rPr>
              <a:t>,وكانت المصارعة اشهر الرياضات الشعبية .</a:t>
            </a:r>
            <a:endParaRPr lang="ar-IQ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71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Low">
              <a:buNone/>
            </a:pPr>
            <a:r>
              <a:rPr lang="ar-IQ" sz="4000" dirty="0"/>
              <a:t>وفي ظروف الحروب </a:t>
            </a:r>
            <a:r>
              <a:rPr lang="ar-IQ" sz="4000" dirty="0" err="1"/>
              <a:t>الكثیرة</a:t>
            </a:r>
            <a:r>
              <a:rPr lang="ar-IQ" sz="4000" dirty="0"/>
              <a:t> التي خاضتها مصر عبر </a:t>
            </a:r>
            <a:r>
              <a:rPr lang="ar-IQ" sz="4000" dirty="0" err="1"/>
              <a:t>تاریخها</a:t>
            </a:r>
            <a:r>
              <a:rPr lang="ar-IQ" sz="4000" dirty="0"/>
              <a:t> </a:t>
            </a:r>
            <a:r>
              <a:rPr lang="ar-IQ" sz="4000" dirty="0" err="1"/>
              <a:t>القدیم</a:t>
            </a:r>
            <a:r>
              <a:rPr lang="ar-IQ" sz="4000" dirty="0"/>
              <a:t>، فضلا عن عدم الاستقرار </a:t>
            </a:r>
            <a:r>
              <a:rPr lang="ar-IQ" sz="4000" dirty="0" err="1"/>
              <a:t>بین</a:t>
            </a:r>
            <a:r>
              <a:rPr lang="ar-IQ" sz="4000" dirty="0"/>
              <a:t> أنهم وصلوا إلى فرض دروس </a:t>
            </a:r>
            <a:r>
              <a:rPr lang="ar-IQ" sz="4000" dirty="0" err="1"/>
              <a:t>عسكریة</a:t>
            </a:r>
            <a:r>
              <a:rPr lang="ar-IQ" sz="4000" dirty="0"/>
              <a:t> متقدمة تعطى للأمراء و النبلاء و أبنائهم في فصول خاصة. المقاطعات كان لا بد من إتقان فنون و مهارات القتال و إعداد الجند الإعداد البدني و الحربي اللائق، حتى و لقد مرت المتون </a:t>
            </a:r>
            <a:r>
              <a:rPr lang="ar-IQ" sz="4000" dirty="0" err="1"/>
              <a:t>المصریة</a:t>
            </a:r>
            <a:r>
              <a:rPr lang="ar-IQ" sz="4000" dirty="0"/>
              <a:t> </a:t>
            </a:r>
            <a:r>
              <a:rPr lang="ar-IQ" sz="4000" dirty="0" err="1"/>
              <a:t>ریاضات</a:t>
            </a:r>
            <a:r>
              <a:rPr lang="ar-IQ" sz="4000" dirty="0"/>
              <a:t> </a:t>
            </a:r>
            <a:r>
              <a:rPr lang="ar-IQ" sz="4000" dirty="0" err="1"/>
              <a:t>عنیفة</a:t>
            </a:r>
            <a:r>
              <a:rPr lang="ar-IQ" sz="4000" dirty="0"/>
              <a:t> تتطلب أداؤها الجهد و </a:t>
            </a:r>
            <a:r>
              <a:rPr lang="ar-IQ" sz="4000" dirty="0" err="1"/>
              <a:t>التمرین</a:t>
            </a:r>
            <a:r>
              <a:rPr lang="ar-IQ" sz="4000" dirty="0"/>
              <a:t> و المهارة، و من </a:t>
            </a:r>
            <a:r>
              <a:rPr lang="ar-IQ" sz="4000" dirty="0" err="1"/>
              <a:t>یبق</a:t>
            </a:r>
            <a:r>
              <a:rPr lang="ar-IQ" sz="4000" dirty="0"/>
              <a:t> هذه </a:t>
            </a:r>
            <a:r>
              <a:rPr lang="ar-IQ" sz="4000" dirty="0" err="1"/>
              <a:t>الریاضات</a:t>
            </a:r>
            <a:r>
              <a:rPr lang="ar-IQ" sz="4000" dirty="0"/>
              <a:t>، حمل الأشغال، المصارعة، المبارزة بالعصي و الملاكمة.</a:t>
            </a:r>
            <a:endParaRPr lang="ar-IQ" sz="4000" dirty="0" smtClean="0"/>
          </a:p>
        </p:txBody>
      </p:sp>
    </p:spTree>
    <p:extLst>
      <p:ext uri="{BB962C8B-B14F-4D97-AF65-F5344CB8AC3E}">
        <p14:creationId xmlns:p14="http://schemas.microsoft.com/office/powerpoint/2010/main" val="70116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justLow"/>
            <a:r>
              <a:rPr lang="ar-IQ" sz="3600" dirty="0"/>
              <a:t>1-العربات </a:t>
            </a:r>
            <a:r>
              <a:rPr lang="ar-IQ" sz="3600" dirty="0" err="1"/>
              <a:t>الحربیة</a:t>
            </a:r>
            <a:r>
              <a:rPr lang="ar-IQ" sz="3600" dirty="0"/>
              <a:t>: استعمل </a:t>
            </a:r>
            <a:r>
              <a:rPr lang="ar-IQ" sz="3600" dirty="0" err="1"/>
              <a:t>المصریون</a:t>
            </a:r>
            <a:r>
              <a:rPr lang="ar-IQ" sz="3600" dirty="0"/>
              <a:t> العربات ذات مقصورة مفتوحة لفرد واحد و </a:t>
            </a:r>
            <a:r>
              <a:rPr lang="ar-IQ" sz="3600" dirty="0" err="1"/>
              <a:t>یجرها</a:t>
            </a:r>
            <a:r>
              <a:rPr lang="ar-IQ" sz="3600" dirty="0"/>
              <a:t> حصان أو أكثر. الأنشطة </a:t>
            </a:r>
            <a:r>
              <a:rPr lang="ar-IQ" sz="3600" dirty="0" err="1"/>
              <a:t>الریاضیة</a:t>
            </a:r>
            <a:r>
              <a:rPr lang="ar-IQ" sz="3600" dirty="0"/>
              <a:t> ذات الطابع الحربي: و رجال و حدة العربات </a:t>
            </a:r>
            <a:r>
              <a:rPr lang="ar-IQ" sz="3600" dirty="0" err="1"/>
              <a:t>الحربیة</a:t>
            </a:r>
            <a:r>
              <a:rPr lang="ar-IQ" sz="3600" dirty="0"/>
              <a:t> كانوا </a:t>
            </a:r>
            <a:r>
              <a:rPr lang="ar-IQ" sz="3600" dirty="0" err="1"/>
              <a:t>یعتبرون</a:t>
            </a:r>
            <a:r>
              <a:rPr lang="ar-IQ" sz="3600" dirty="0"/>
              <a:t> منم الجند الأكفاء في </a:t>
            </a:r>
            <a:r>
              <a:rPr lang="ar-IQ" sz="3600" dirty="0" err="1"/>
              <a:t>میادین</a:t>
            </a:r>
            <a:r>
              <a:rPr lang="ar-IQ" sz="3600" dirty="0"/>
              <a:t> القتال و ممن </a:t>
            </a:r>
            <a:r>
              <a:rPr lang="ar-IQ" sz="3600" dirty="0" err="1"/>
              <a:t>یتمتعون</a:t>
            </a:r>
            <a:r>
              <a:rPr lang="ar-IQ" sz="3600" dirty="0"/>
              <a:t> </a:t>
            </a:r>
            <a:r>
              <a:rPr lang="ar-IQ" sz="3600" dirty="0" err="1"/>
              <a:t>بلیاقة</a:t>
            </a:r>
            <a:r>
              <a:rPr lang="ar-IQ" sz="3600" dirty="0"/>
              <a:t> </a:t>
            </a:r>
            <a:r>
              <a:rPr lang="ar-IQ" sz="3600" dirty="0" err="1"/>
              <a:t>بدینة</a:t>
            </a:r>
            <a:r>
              <a:rPr lang="ar-IQ" sz="3600" dirty="0"/>
              <a:t> و الأمراء. تعتبر </a:t>
            </a:r>
            <a:r>
              <a:rPr lang="ar-IQ" sz="3600" dirty="0" err="1"/>
              <a:t>رفیعة</a:t>
            </a:r>
            <a:r>
              <a:rPr lang="ar-IQ" sz="3600" dirty="0"/>
              <a:t> المستوى إلا أنه قد لوحظ من بعض المصادر أنه غالبا كان ركوبها مقصورا على طبقة الضباط 2 -القوس والسهم: استخدم </a:t>
            </a:r>
            <a:r>
              <a:rPr lang="ar-IQ" sz="3600" dirty="0" err="1"/>
              <a:t>المصریون</a:t>
            </a:r>
            <a:r>
              <a:rPr lang="ar-IQ" sz="3600" dirty="0"/>
              <a:t> القدماء </a:t>
            </a:r>
            <a:r>
              <a:rPr lang="ar-IQ" sz="3600" dirty="0" err="1"/>
              <a:t>الرمایة</a:t>
            </a:r>
            <a:r>
              <a:rPr lang="ar-IQ" sz="3600" dirty="0"/>
              <a:t> بالقوس والسهم سواء في الحروب أو </a:t>
            </a:r>
            <a:r>
              <a:rPr lang="ar-IQ" sz="3600" dirty="0" err="1"/>
              <a:t>الریاضة</a:t>
            </a:r>
            <a:r>
              <a:rPr lang="ar-IQ" sz="3600" dirty="0"/>
              <a:t>، ولقد أجاد </a:t>
            </a:r>
            <a:r>
              <a:rPr lang="ar-IQ" sz="3600" dirty="0" err="1"/>
              <a:t>المصریون</a:t>
            </a:r>
            <a:r>
              <a:rPr lang="ar-IQ" sz="3600" dirty="0"/>
              <a:t> قدماء </a:t>
            </a:r>
            <a:r>
              <a:rPr lang="ar-IQ" sz="3600" dirty="0" err="1"/>
              <a:t>المصریون</a:t>
            </a:r>
            <a:r>
              <a:rPr lang="ar-IQ" sz="3600" dirty="0"/>
              <a:t> صناعة الأقواس بما </a:t>
            </a:r>
            <a:r>
              <a:rPr lang="ar-IQ" sz="3600" dirty="0" err="1"/>
              <a:t>یكفل</a:t>
            </a:r>
            <a:r>
              <a:rPr lang="ar-IQ" sz="3600" dirty="0"/>
              <a:t> لها القوة ودقة في الاستعمال، حتى أن الأحباش و </a:t>
            </a:r>
            <a:r>
              <a:rPr lang="ar-IQ" sz="3600" dirty="0" err="1"/>
              <a:t>اللیبیین</a:t>
            </a:r>
            <a:r>
              <a:rPr lang="ar-IQ" sz="3600" dirty="0"/>
              <a:t> </a:t>
            </a:r>
            <a:r>
              <a:rPr lang="ar-IQ" sz="3600" dirty="0" err="1"/>
              <a:t>الذین</a:t>
            </a:r>
            <a:r>
              <a:rPr lang="ar-IQ" sz="3600" dirty="0"/>
              <a:t> برعوا و اشتهروا في استعمال هذا السلاح </a:t>
            </a:r>
            <a:r>
              <a:rPr lang="ar-IQ" sz="3600" dirty="0" err="1"/>
              <a:t>یعتبر</a:t>
            </a:r>
            <a:r>
              <a:rPr lang="ar-IQ" sz="3600" dirty="0"/>
              <a:t> أنهم أخذوا فكرته عن </a:t>
            </a:r>
            <a:r>
              <a:rPr lang="ar-IQ" sz="3600" dirty="0" err="1"/>
              <a:t>جیرانهم</a:t>
            </a:r>
            <a:r>
              <a:rPr lang="ar-IQ" sz="3600" dirty="0"/>
              <a:t> قدماء </a:t>
            </a:r>
            <a:r>
              <a:rPr lang="ar-IQ" sz="3600" dirty="0" err="1"/>
              <a:t>المصریین</a:t>
            </a:r>
            <a:r>
              <a:rPr lang="ar-IQ" sz="3600" dirty="0"/>
              <a:t>.</a:t>
            </a:r>
            <a:endParaRPr lang="ar-IQ" sz="3600" dirty="0" smtClean="0"/>
          </a:p>
        </p:txBody>
      </p:sp>
    </p:spTree>
    <p:extLst>
      <p:ext uri="{BB962C8B-B14F-4D97-AF65-F5344CB8AC3E}">
        <p14:creationId xmlns:p14="http://schemas.microsoft.com/office/powerpoint/2010/main" val="31719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 smtClean="0"/>
          </a:p>
          <a:p>
            <a:r>
              <a:rPr lang="ar-IQ" dirty="0" smtClean="0"/>
              <a:t>مظاهر </a:t>
            </a:r>
            <a:r>
              <a:rPr lang="ar-IQ" dirty="0"/>
              <a:t>و ألوان </a:t>
            </a:r>
            <a:r>
              <a:rPr lang="ar-IQ" dirty="0" err="1"/>
              <a:t>الریاضة</a:t>
            </a:r>
            <a:r>
              <a:rPr lang="ar-IQ" dirty="0"/>
              <a:t> في مصر </a:t>
            </a:r>
            <a:r>
              <a:rPr lang="ar-IQ" dirty="0" err="1"/>
              <a:t>القدیمة</a:t>
            </a:r>
            <a:r>
              <a:rPr lang="ar-IQ" dirty="0"/>
              <a:t>: تفطن </a:t>
            </a:r>
            <a:r>
              <a:rPr lang="ar-IQ" dirty="0" err="1"/>
              <a:t>المصریون</a:t>
            </a:r>
            <a:r>
              <a:rPr lang="ar-IQ" dirty="0"/>
              <a:t> القدماء إلى </a:t>
            </a:r>
            <a:r>
              <a:rPr lang="ar-IQ" dirty="0" err="1"/>
              <a:t>أهمیة</a:t>
            </a:r>
            <a:r>
              <a:rPr lang="ar-IQ" dirty="0"/>
              <a:t> </a:t>
            </a:r>
            <a:r>
              <a:rPr lang="ar-IQ" dirty="0" err="1"/>
              <a:t>الریاضة</a:t>
            </a:r>
            <a:r>
              <a:rPr lang="ar-IQ" dirty="0"/>
              <a:t> و النشاط البدني منذ أكثر من ثلاثة آلاف سنة قبل </a:t>
            </a:r>
            <a:r>
              <a:rPr lang="ar-IQ" dirty="0" err="1"/>
              <a:t>المیلاد</a:t>
            </a:r>
            <a:r>
              <a:rPr lang="ar-IQ" dirty="0"/>
              <a:t>، ووضعوا اللبنات الأولى لفكر </a:t>
            </a:r>
            <a:r>
              <a:rPr lang="ar-IQ" dirty="0" err="1"/>
              <a:t>التربیة</a:t>
            </a:r>
            <a:r>
              <a:rPr lang="ar-IQ" dirty="0"/>
              <a:t> </a:t>
            </a:r>
            <a:r>
              <a:rPr lang="ar-IQ" dirty="0" err="1"/>
              <a:t>البدنیة</a:t>
            </a:r>
            <a:r>
              <a:rPr lang="ar-IQ" dirty="0"/>
              <a:t> </a:t>
            </a:r>
            <a:r>
              <a:rPr lang="ar-IQ" dirty="0" err="1"/>
              <a:t>والریاضیة</a:t>
            </a:r>
            <a:r>
              <a:rPr lang="ar-IQ" dirty="0"/>
              <a:t> و أدركوا العلاقة </a:t>
            </a:r>
            <a:r>
              <a:rPr lang="ar-IQ" dirty="0" err="1"/>
              <a:t>الوطیدة</a:t>
            </a:r>
            <a:r>
              <a:rPr lang="ar-IQ" dirty="0"/>
              <a:t> </a:t>
            </a:r>
            <a:r>
              <a:rPr lang="ar-IQ" dirty="0" err="1"/>
              <a:t>بین</a:t>
            </a:r>
            <a:r>
              <a:rPr lang="ar-IQ" dirty="0"/>
              <a:t> سلامة الجسم وسلامة العقل والنفس من </a:t>
            </a:r>
            <a:r>
              <a:rPr lang="ar-IQ" dirty="0" err="1"/>
              <a:t>بین</a:t>
            </a:r>
            <a:r>
              <a:rPr lang="ar-IQ" dirty="0"/>
              <a:t> هذه المظهر والألوان نجد: </a:t>
            </a:r>
            <a:r>
              <a:rPr lang="ar-IQ" dirty="0" err="1"/>
              <a:t>ریاضة</a:t>
            </a:r>
            <a:r>
              <a:rPr lang="ar-IQ" dirty="0"/>
              <a:t> </a:t>
            </a:r>
            <a:r>
              <a:rPr lang="ar-IQ" dirty="0" err="1"/>
              <a:t>الصید</a:t>
            </a:r>
            <a:r>
              <a:rPr lang="ar-IQ" dirty="0"/>
              <a:t>: كان النبلاء والوجهاء </a:t>
            </a:r>
            <a:r>
              <a:rPr lang="ar-IQ" dirty="0" err="1"/>
              <a:t>والأعیان</a:t>
            </a:r>
            <a:r>
              <a:rPr lang="ar-IQ" dirty="0"/>
              <a:t> </a:t>
            </a:r>
            <a:r>
              <a:rPr lang="ar-IQ" dirty="0" err="1"/>
              <a:t>یقومون</a:t>
            </a:r>
            <a:r>
              <a:rPr lang="ar-IQ" dirty="0"/>
              <a:t> </a:t>
            </a:r>
            <a:r>
              <a:rPr lang="ar-IQ" dirty="0" err="1"/>
              <a:t>بصید</a:t>
            </a:r>
            <a:r>
              <a:rPr lang="ar-IQ" dirty="0"/>
              <a:t> و مطاردة الأسود و النمور و الظباء و كانت صحراء مصر تعج بمختلف </a:t>
            </a:r>
            <a:r>
              <a:rPr lang="ar-IQ" dirty="0" err="1"/>
              <a:t>الحیوانات</a:t>
            </a:r>
            <a:r>
              <a:rPr lang="ar-IQ" dirty="0"/>
              <a:t> </a:t>
            </a:r>
            <a:r>
              <a:rPr lang="ar-IQ" dirty="0" err="1"/>
              <a:t>بریة</a:t>
            </a:r>
            <a:r>
              <a:rPr lang="ar-IQ" dirty="0"/>
              <a:t>. و من الثابت أن </a:t>
            </a:r>
            <a:r>
              <a:rPr lang="ar-IQ" dirty="0" err="1"/>
              <a:t>المصریین</a:t>
            </a:r>
            <a:r>
              <a:rPr lang="ar-IQ" dirty="0"/>
              <a:t> القدماء استعملوا </a:t>
            </a:r>
            <a:r>
              <a:rPr lang="ar-IQ" dirty="0" err="1"/>
              <a:t>العدید</a:t>
            </a:r>
            <a:r>
              <a:rPr lang="ar-IQ" dirty="0"/>
              <a:t> من الأدوات </a:t>
            </a:r>
            <a:r>
              <a:rPr lang="ar-IQ" dirty="0" err="1"/>
              <a:t>للصید</a:t>
            </a:r>
            <a:r>
              <a:rPr lang="ar-IQ" dirty="0"/>
              <a:t> و كان ذلك بحسب </a:t>
            </a:r>
            <a:r>
              <a:rPr lang="ar-IQ" dirty="0" err="1"/>
              <a:t>الفریسة</a:t>
            </a:r>
            <a:r>
              <a:rPr lang="ar-IQ" dirty="0"/>
              <a:t> ( الشباك، القوس، السهم، </a:t>
            </a:r>
            <a:r>
              <a:rPr lang="ar-IQ" dirty="0" err="1"/>
              <a:t>الحیوانات</a:t>
            </a:r>
            <a:r>
              <a:rPr lang="ar-IQ" dirty="0"/>
              <a:t> المدربة) وهكذا كان </a:t>
            </a:r>
            <a:r>
              <a:rPr lang="ar-IQ" dirty="0" err="1"/>
              <a:t>یتطلب</a:t>
            </a:r>
            <a:r>
              <a:rPr lang="ar-IQ" dirty="0"/>
              <a:t> ضرب </a:t>
            </a:r>
            <a:r>
              <a:rPr lang="ar-IQ" dirty="0" err="1"/>
              <a:t>الخیام</a:t>
            </a:r>
            <a:r>
              <a:rPr lang="ar-IQ" dirty="0"/>
              <a:t> و إقامة المعسكرات و ركوب </a:t>
            </a:r>
            <a:r>
              <a:rPr lang="ar-IQ" dirty="0" err="1"/>
              <a:t>الخیل</a:t>
            </a:r>
            <a:r>
              <a:rPr lang="ar-IQ" dirty="0"/>
              <a:t> والعربات والمشي والجري والسباحة وركوب المراكب </a:t>
            </a:r>
            <a:r>
              <a:rPr lang="ar-IQ" dirty="0" err="1"/>
              <a:t>والتجدیف</a:t>
            </a:r>
            <a:r>
              <a:rPr lang="ar-IQ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421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txBody>
          <a:bodyPr>
            <a:normAutofit lnSpcReduction="10000"/>
          </a:bodyPr>
          <a:lstStyle/>
          <a:p>
            <a:r>
              <a:rPr lang="ar-IQ" dirty="0"/>
              <a:t>ولم </a:t>
            </a:r>
            <a:r>
              <a:rPr lang="ar-IQ" dirty="0" err="1"/>
              <a:t>یقتصر</a:t>
            </a:r>
            <a:r>
              <a:rPr lang="ar-IQ" dirty="0"/>
              <a:t> </a:t>
            </a:r>
            <a:r>
              <a:rPr lang="ar-IQ" dirty="0" err="1"/>
              <a:t>الصید</a:t>
            </a:r>
            <a:r>
              <a:rPr lang="ar-IQ" dirty="0"/>
              <a:t> في الجانب البري فقط بل تعداه و مورس في </a:t>
            </a:r>
            <a:r>
              <a:rPr lang="ar-IQ" dirty="0" err="1"/>
              <a:t>ظفاف</a:t>
            </a:r>
            <a:r>
              <a:rPr lang="ar-IQ" dirty="0"/>
              <a:t> الأنهار والبحار و كذا </a:t>
            </a:r>
            <a:r>
              <a:rPr lang="ar-IQ" dirty="0" err="1"/>
              <a:t>صید</a:t>
            </a:r>
            <a:r>
              <a:rPr lang="ar-IQ" dirty="0"/>
              <a:t> </a:t>
            </a:r>
            <a:r>
              <a:rPr lang="ar-IQ" dirty="0" err="1"/>
              <a:t>الطیور</a:t>
            </a:r>
            <a:r>
              <a:rPr lang="ar-IQ" dirty="0"/>
              <a:t> التي </a:t>
            </a:r>
            <a:r>
              <a:rPr lang="ar-IQ" dirty="0" err="1"/>
              <a:t>تعیش</a:t>
            </a:r>
            <a:r>
              <a:rPr lang="ar-IQ" dirty="0"/>
              <a:t> في الأحراش والمستنقعات والبرك. وكل هذا أثبتته النصوص والصور </a:t>
            </a:r>
            <a:r>
              <a:rPr lang="ar-IQ" dirty="0" err="1"/>
              <a:t>التاریخیة</a:t>
            </a:r>
            <a:r>
              <a:rPr lang="ar-IQ" dirty="0"/>
              <a:t> ألعاب الكرة: عرف </a:t>
            </a:r>
            <a:r>
              <a:rPr lang="ar-IQ" dirty="0" err="1"/>
              <a:t>المصریون</a:t>
            </a:r>
            <a:r>
              <a:rPr lang="ar-IQ" dirty="0"/>
              <a:t> القدماء الكرة كأداة لعب لعدد من الألعاب </a:t>
            </a:r>
            <a:r>
              <a:rPr lang="ar-IQ" dirty="0" err="1"/>
              <a:t>الریاضیة</a:t>
            </a:r>
            <a:r>
              <a:rPr lang="ar-IQ" dirty="0"/>
              <a:t>. و </a:t>
            </a:r>
            <a:r>
              <a:rPr lang="ar-IQ" dirty="0" err="1"/>
              <a:t>یوجد</a:t>
            </a:r>
            <a:r>
              <a:rPr lang="ar-IQ" dirty="0"/>
              <a:t> بالمتحف المصري أ عداد </a:t>
            </a:r>
            <a:r>
              <a:rPr lang="ar-IQ" dirty="0" err="1"/>
              <a:t>كبیرة</a:t>
            </a:r>
            <a:r>
              <a:rPr lang="ar-IQ" dirty="0"/>
              <a:t> من كرات اللعب التي كانت تصنع من </a:t>
            </a:r>
            <a:r>
              <a:rPr lang="ar-IQ" dirty="0" err="1"/>
              <a:t>ألیاف</a:t>
            </a:r>
            <a:r>
              <a:rPr lang="ar-IQ" dirty="0"/>
              <a:t> </a:t>
            </a:r>
            <a:r>
              <a:rPr lang="ar-IQ" dirty="0" err="1"/>
              <a:t>النخیل</a:t>
            </a:r>
            <a:r>
              <a:rPr lang="ar-IQ" dirty="0"/>
              <a:t> أو من قش </a:t>
            </a:r>
            <a:r>
              <a:rPr lang="ar-IQ" dirty="0" err="1"/>
              <a:t>الشعیر</a:t>
            </a:r>
            <a:r>
              <a:rPr lang="ar-IQ" dirty="0"/>
              <a:t> </a:t>
            </a:r>
            <a:r>
              <a:rPr lang="ar-IQ" dirty="0" err="1"/>
              <a:t>حیث</a:t>
            </a:r>
            <a:r>
              <a:rPr lang="ar-IQ" dirty="0"/>
              <a:t> تكور و </a:t>
            </a:r>
            <a:r>
              <a:rPr lang="ar-IQ" dirty="0" err="1"/>
              <a:t>یخاط</a:t>
            </a:r>
            <a:r>
              <a:rPr lang="ar-IQ" dirty="0"/>
              <a:t> حولها بقعتان من الجلد و من أهم المناظر التي أثبتت ممارسة </a:t>
            </a:r>
            <a:r>
              <a:rPr lang="ar-IQ" dirty="0" err="1"/>
              <a:t>المصریین</a:t>
            </a:r>
            <a:r>
              <a:rPr lang="ar-IQ" dirty="0"/>
              <a:t> لألعاب بالكرة </a:t>
            </a:r>
            <a:endParaRPr lang="ar-IQ" dirty="0" smtClean="0"/>
          </a:p>
          <a:p>
            <a:r>
              <a:rPr lang="ar-IQ" dirty="0" smtClean="0"/>
              <a:t>1 </a:t>
            </a:r>
            <a:r>
              <a:rPr lang="ar-IQ" dirty="0"/>
              <a:t>-لوحة تصور بعض </a:t>
            </a:r>
            <a:r>
              <a:rPr lang="ar-IQ" dirty="0" err="1"/>
              <a:t>الفتیات</a:t>
            </a:r>
            <a:r>
              <a:rPr lang="ar-IQ" dirty="0"/>
              <a:t> تقمن برمي و لقف الكرة </a:t>
            </a:r>
            <a:endParaRPr lang="ar-IQ" dirty="0" smtClean="0"/>
          </a:p>
          <a:p>
            <a:r>
              <a:rPr lang="ar-IQ" dirty="0" smtClean="0"/>
              <a:t>2 </a:t>
            </a:r>
            <a:r>
              <a:rPr lang="ar-IQ" dirty="0"/>
              <a:t>-لوحة أخرى </a:t>
            </a:r>
            <a:r>
              <a:rPr lang="ar-IQ" dirty="0" err="1"/>
              <a:t>تبین</a:t>
            </a:r>
            <a:r>
              <a:rPr lang="ar-IQ" dirty="0"/>
              <a:t> أن </a:t>
            </a:r>
            <a:r>
              <a:rPr lang="ar-IQ" dirty="0" err="1"/>
              <a:t>الفتیات</a:t>
            </a:r>
            <a:r>
              <a:rPr lang="ar-IQ" dirty="0"/>
              <a:t> قمن بتلقي الكرة </a:t>
            </a:r>
            <a:r>
              <a:rPr lang="ar-IQ" dirty="0" err="1"/>
              <a:t>الممررة</a:t>
            </a:r>
            <a:r>
              <a:rPr lang="ar-IQ" dirty="0"/>
              <a:t> و قد ركبن ظهور </a:t>
            </a:r>
            <a:r>
              <a:rPr lang="ar-IQ" dirty="0" err="1"/>
              <a:t>زمیلاتهن</a:t>
            </a:r>
            <a:r>
              <a:rPr lang="ar-IQ" dirty="0" smtClean="0"/>
              <a:t>.</a:t>
            </a:r>
          </a:p>
          <a:p>
            <a:r>
              <a:rPr lang="ar-IQ" dirty="0" smtClean="0"/>
              <a:t> 3 </a:t>
            </a:r>
            <a:r>
              <a:rPr lang="ar-IQ" dirty="0"/>
              <a:t>-و قد كانت ألعاب الكرة تلعب خارج المنزل و </a:t>
            </a:r>
            <a:r>
              <a:rPr lang="ar-IQ" dirty="0" err="1"/>
              <a:t>یشترك</a:t>
            </a:r>
            <a:r>
              <a:rPr lang="ar-IQ" dirty="0"/>
              <a:t> </a:t>
            </a:r>
            <a:r>
              <a:rPr lang="ar-IQ" dirty="0" err="1"/>
              <a:t>فیها</a:t>
            </a:r>
            <a:r>
              <a:rPr lang="ar-IQ" dirty="0"/>
              <a:t> الأطفال والنسوة و الرجال و فق قواعد </a:t>
            </a:r>
            <a:r>
              <a:rPr lang="ar-IQ" dirty="0" err="1"/>
              <a:t>معینة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24146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المصارعة: كانت المصارعة من أبرز ألوان </a:t>
            </a:r>
            <a:r>
              <a:rPr lang="ar-IQ" dirty="0" err="1"/>
              <a:t>الریاضة</a:t>
            </a:r>
            <a:r>
              <a:rPr lang="ar-IQ" dirty="0"/>
              <a:t> عند </a:t>
            </a:r>
            <a:r>
              <a:rPr lang="ar-IQ" dirty="0" err="1"/>
              <a:t>المصریین</a:t>
            </a:r>
            <a:r>
              <a:rPr lang="ar-IQ" dirty="0"/>
              <a:t> القدماء </a:t>
            </a:r>
            <a:r>
              <a:rPr lang="ar-IQ" dirty="0" err="1"/>
              <a:t>ویبدو</a:t>
            </a:r>
            <a:r>
              <a:rPr lang="ar-IQ" dirty="0"/>
              <a:t> أن قدماء </a:t>
            </a:r>
            <a:r>
              <a:rPr lang="ar-IQ" dirty="0" err="1"/>
              <a:t>المصریین</a:t>
            </a:r>
            <a:r>
              <a:rPr lang="ar-IQ" dirty="0"/>
              <a:t> و لا </a:t>
            </a:r>
            <a:r>
              <a:rPr lang="ar-IQ" dirty="0" err="1"/>
              <a:t>سیما</a:t>
            </a:r>
            <a:r>
              <a:rPr lang="ar-IQ" dirty="0"/>
              <a:t> عامة الشعب كانوا </a:t>
            </a:r>
            <a:r>
              <a:rPr lang="ar-IQ" dirty="0" err="1"/>
              <a:t>یعمدون</a:t>
            </a:r>
            <a:r>
              <a:rPr lang="ar-IQ" dirty="0"/>
              <a:t> في </a:t>
            </a:r>
            <a:r>
              <a:rPr lang="ar-IQ" dirty="0" err="1"/>
              <a:t>تسلیتهم</a:t>
            </a:r>
            <a:r>
              <a:rPr lang="ar-IQ" dirty="0"/>
              <a:t> إلى كل ما </a:t>
            </a:r>
            <a:r>
              <a:rPr lang="ar-IQ" dirty="0" err="1"/>
              <a:t>یتطلب</a:t>
            </a:r>
            <a:r>
              <a:rPr lang="ar-IQ" dirty="0"/>
              <a:t> إبراز القوة و لذلك كانت المصارعة من أحب </a:t>
            </a:r>
            <a:r>
              <a:rPr lang="ar-IQ" dirty="0" err="1"/>
              <a:t>الریاضات</a:t>
            </a:r>
            <a:r>
              <a:rPr lang="ar-IQ" dirty="0"/>
              <a:t> </a:t>
            </a:r>
            <a:r>
              <a:rPr lang="ar-IQ" dirty="0" err="1"/>
              <a:t>إلیهم</a:t>
            </a:r>
            <a:r>
              <a:rPr lang="ar-IQ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361633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936</Words>
  <Application>Microsoft Office PowerPoint</Application>
  <PresentationFormat>عرض على الشاشة (3:4)‏</PresentationFormat>
  <Paragraphs>17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25</cp:revision>
  <dcterms:created xsi:type="dcterms:W3CDTF">2018-10-27T23:07:13Z</dcterms:created>
  <dcterms:modified xsi:type="dcterms:W3CDTF">2019-06-16T23:30:50Z</dcterms:modified>
</cp:coreProperties>
</file>